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72" r:id="rId7"/>
    <p:sldId id="27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62C99A-CCFE-4C36-9B9E-79B4B50ECF07}" v="2" dt="2026-03-12T18:54:48.6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1" Type="http://schemas.openxmlformats.org/officeDocument/2006/relationships/theme" Target="theme/theme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naldo, Christopher (HC/SC)" userId="962f289b-d558-433d-be8e-06b33c0af375" providerId="ADAL" clId="{CB549B1E-91B7-4100-80B9-49CFFD8384E1}"/>
    <pc:docChg chg="custSel modSld">
      <pc:chgData name="Rinaldo, Christopher (HC/SC)" userId="962f289b-d558-433d-be8e-06b33c0af375" providerId="ADAL" clId="{CB549B1E-91B7-4100-80B9-49CFFD8384E1}" dt="2026-03-12T18:57:09.620" v="46" actId="3626"/>
      <pc:docMkLst>
        <pc:docMk/>
      </pc:docMkLst>
      <pc:sldChg chg="delSp modSp mod">
        <pc:chgData name="Rinaldo, Christopher (HC/SC)" userId="962f289b-d558-433d-be8e-06b33c0af375" providerId="ADAL" clId="{CB549B1E-91B7-4100-80B9-49CFFD8384E1}" dt="2026-03-12T18:51:39.198" v="26" actId="1076"/>
        <pc:sldMkLst>
          <pc:docMk/>
          <pc:sldMk cId="2567933116" sldId="256"/>
        </pc:sldMkLst>
        <pc:spChg chg="mod">
          <ac:chgData name="Rinaldo, Christopher (HC/SC)" userId="962f289b-d558-433d-be8e-06b33c0af375" providerId="ADAL" clId="{CB549B1E-91B7-4100-80B9-49CFFD8384E1}" dt="2026-03-12T18:51:39.198" v="26" actId="1076"/>
          <ac:spMkLst>
            <pc:docMk/>
            <pc:sldMk cId="2567933116" sldId="256"/>
            <ac:spMk id="2" creationId="{00000000-0000-0000-0000-000000000000}"/>
          </ac:spMkLst>
        </pc:spChg>
        <pc:spChg chg="del mod">
          <ac:chgData name="Rinaldo, Christopher (HC/SC)" userId="962f289b-d558-433d-be8e-06b33c0af375" providerId="ADAL" clId="{CB549B1E-91B7-4100-80B9-49CFFD8384E1}" dt="2026-03-12T18:50:47.095" v="11" actId="478"/>
          <ac:spMkLst>
            <pc:docMk/>
            <pc:sldMk cId="2567933116" sldId="256"/>
            <ac:spMk id="3" creationId="{00000000-0000-0000-0000-000000000000}"/>
          </ac:spMkLst>
        </pc:spChg>
      </pc:sldChg>
      <pc:sldChg chg="addSp modSp mod">
        <pc:chgData name="Rinaldo, Christopher (HC/SC)" userId="962f289b-d558-433d-be8e-06b33c0af375" providerId="ADAL" clId="{CB549B1E-91B7-4100-80B9-49CFFD8384E1}" dt="2026-03-12T18:57:09.620" v="46" actId="3626"/>
        <pc:sldMkLst>
          <pc:docMk/>
          <pc:sldMk cId="745370125" sldId="271"/>
        </pc:sldMkLst>
        <pc:spChg chg="add mod">
          <ac:chgData name="Rinaldo, Christopher (HC/SC)" userId="962f289b-d558-433d-be8e-06b33c0af375" providerId="ADAL" clId="{CB549B1E-91B7-4100-80B9-49CFFD8384E1}" dt="2026-03-12T18:57:09.620" v="46" actId="3626"/>
          <ac:spMkLst>
            <pc:docMk/>
            <pc:sldMk cId="745370125" sldId="271"/>
            <ac:spMk id="2" creationId="{1D556988-D21B-95B9-2EEA-8617040777F5}"/>
          </ac:spMkLst>
        </pc:spChg>
        <pc:picChg chg="mod">
          <ac:chgData name="Rinaldo, Christopher (HC/SC)" userId="962f289b-d558-433d-be8e-06b33c0af375" providerId="ADAL" clId="{CB549B1E-91B7-4100-80B9-49CFFD8384E1}" dt="2026-03-12T18:56:47.994" v="40" actId="1076"/>
          <ac:picMkLst>
            <pc:docMk/>
            <pc:sldMk cId="745370125" sldId="271"/>
            <ac:picMk id="4" creationId="{2C8B0381-34D4-6319-B19C-6BAB3A008C89}"/>
          </ac:picMkLst>
        </pc:picChg>
      </pc:sldChg>
      <pc:sldChg chg="addSp modSp mod">
        <pc:chgData name="Rinaldo, Christopher (HC/SC)" userId="962f289b-d558-433d-be8e-06b33c0af375" providerId="ADAL" clId="{CB549B1E-91B7-4100-80B9-49CFFD8384E1}" dt="2026-03-12T18:56:31.553" v="36" actId="3626"/>
        <pc:sldMkLst>
          <pc:docMk/>
          <pc:sldMk cId="98035207" sldId="272"/>
        </pc:sldMkLst>
        <pc:spChg chg="add mod">
          <ac:chgData name="Rinaldo, Christopher (HC/SC)" userId="962f289b-d558-433d-be8e-06b33c0af375" providerId="ADAL" clId="{CB549B1E-91B7-4100-80B9-49CFFD8384E1}" dt="2026-03-12T18:56:31.553" v="36" actId="3626"/>
          <ac:spMkLst>
            <pc:docMk/>
            <pc:sldMk cId="98035207" sldId="272"/>
            <ac:spMk id="2" creationId="{D2689ED7-9E50-0C92-F2A3-E8DFEF7A1F94}"/>
          </ac:spMkLst>
        </pc:spChg>
        <pc:picChg chg="mod">
          <ac:chgData name="Rinaldo, Christopher (HC/SC)" userId="962f289b-d558-433d-be8e-06b33c0af375" providerId="ADAL" clId="{CB549B1E-91B7-4100-80B9-49CFFD8384E1}" dt="2026-03-12T18:54:58.932" v="30" actId="1076"/>
          <ac:picMkLst>
            <pc:docMk/>
            <pc:sldMk cId="98035207" sldId="272"/>
            <ac:picMk id="4" creationId="{13A98F4B-E3AE-1978-5D9E-DAED9AC01BE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7787F3CB-FCD3-47CB-83F2-7BBFDA0553B6}" type="datetimeFigureOut">
              <a:rPr lang="en-CA" smtClean="0"/>
              <a:t>2026-03-12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191244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787F3CB-FCD3-47CB-83F2-7BBFDA0553B6}" type="datetimeFigureOut">
              <a:rPr lang="en-CA" smtClean="0"/>
              <a:t>2026-03-12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193374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787F3CB-FCD3-47CB-83F2-7BBFDA0553B6}" type="datetimeFigureOut">
              <a:rPr lang="en-CA" smtClean="0"/>
              <a:t>2026-03-12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2207707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787F3CB-FCD3-47CB-83F2-7BBFDA0553B6}" type="datetimeFigureOut">
              <a:rPr lang="en-CA" smtClean="0"/>
              <a:t>2026-03-12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1856036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87F3CB-FCD3-47CB-83F2-7BBFDA0553B6}" type="datetimeFigureOut">
              <a:rPr lang="en-CA" smtClean="0"/>
              <a:t>2026-03-12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1582911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7787F3CB-FCD3-47CB-83F2-7BBFDA0553B6}" type="datetimeFigureOut">
              <a:rPr lang="en-CA" smtClean="0"/>
              <a:t>2026-03-12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71292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7787F3CB-FCD3-47CB-83F2-7BBFDA0553B6}" type="datetimeFigureOut">
              <a:rPr lang="en-CA" smtClean="0"/>
              <a:t>2026-03-12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920821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7787F3CB-FCD3-47CB-83F2-7BBFDA0553B6}" type="datetimeFigureOut">
              <a:rPr lang="en-CA" smtClean="0"/>
              <a:t>2026-03-12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190289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7F3CB-FCD3-47CB-83F2-7BBFDA0553B6}" type="datetimeFigureOut">
              <a:rPr lang="en-CA" smtClean="0"/>
              <a:t>2026-03-12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51416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87F3CB-FCD3-47CB-83F2-7BBFDA0553B6}" type="datetimeFigureOut">
              <a:rPr lang="en-CA" smtClean="0"/>
              <a:t>2026-03-12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3863725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87F3CB-FCD3-47CB-83F2-7BBFDA0553B6}" type="datetimeFigureOut">
              <a:rPr lang="en-CA" smtClean="0"/>
              <a:t>2026-03-12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4F3A9C9-CCAE-40B8-92BB-6777CB594A98}" type="slidenum">
              <a:rPr lang="en-CA" smtClean="0"/>
              <a:t>‹#›</a:t>
            </a:fld>
            <a:endParaRPr lang="en-CA"/>
          </a:p>
        </p:txBody>
      </p:sp>
    </p:spTree>
    <p:extLst>
      <p:ext uri="{BB962C8B-B14F-4D97-AF65-F5344CB8AC3E}">
        <p14:creationId xmlns:p14="http://schemas.microsoft.com/office/powerpoint/2010/main" val="168056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87F3CB-FCD3-47CB-83F2-7BBFDA0553B6}" type="datetimeFigureOut">
              <a:rPr lang="en-CA" smtClean="0"/>
              <a:t>2026-03-12</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3A9C9-CCAE-40B8-92BB-6777CB594A98}" type="slidenum">
              <a:rPr lang="en-CA" smtClean="0"/>
              <a:t>‹#›</a:t>
            </a:fld>
            <a:endParaRPr lang="en-CA"/>
          </a:p>
        </p:txBody>
      </p:sp>
      <p:sp>
        <p:nvSpPr>
          <p:cNvPr id="8" name="TextBox 7">
            <a:extLst>
              <a:ext uri="{FF2B5EF4-FFF2-40B4-BE49-F238E27FC236}">
                <a16:creationId xmlns:a16="http://schemas.microsoft.com/office/drawing/2014/main" id="{CA95FC60-2446-B3C5-1B89-228E67581EAA}"/>
              </a:ext>
            </a:extLst>
          </p:cNvPr>
          <p:cNvSpPr txBox="1"/>
          <p:nvPr userDrawn="1">
            <p:extLst>
              <p:ext uri="{1162E1C5-73C7-4A58-AE30-91384D911F3F}">
                <p184:classification xmlns:p184="http://schemas.microsoft.com/office/powerpoint/2018/4/main" val="hdr"/>
              </p:ext>
            </p:extLst>
          </p:nvPr>
        </p:nvSpPr>
        <p:spPr>
          <a:xfrm>
            <a:off x="7429500" y="63500"/>
            <a:ext cx="1685925" cy="182880"/>
          </a:xfrm>
          <a:prstGeom prst="rect">
            <a:avLst/>
          </a:prstGeom>
        </p:spPr>
        <p:txBody>
          <a:bodyPr horzOverflow="overflow" lIns="0" tIns="0" rIns="0" bIns="0">
            <a:spAutoFit/>
          </a:bodyPr>
          <a:lstStyle/>
          <a:p>
            <a:pPr algn="l"/>
            <a:r>
              <a:rPr lang="en-CA" sz="1200">
                <a:solidFill>
                  <a:srgbClr val="000000"/>
                </a:solidFill>
                <a:latin typeface="Calibri" panose="020F0502020204030204" pitchFamily="34" charset="0"/>
                <a:ea typeface="Calibri" panose="020F0502020204030204" pitchFamily="34" charset="0"/>
                <a:cs typeface="Calibri" panose="020F0502020204030204" pitchFamily="34" charset="0"/>
              </a:rPr>
              <a:t>Unclassified / Non classifié</a:t>
            </a:r>
          </a:p>
        </p:txBody>
      </p:sp>
    </p:spTree>
    <p:extLst>
      <p:ext uri="{BB962C8B-B14F-4D97-AF65-F5344CB8AC3E}">
        <p14:creationId xmlns:p14="http://schemas.microsoft.com/office/powerpoint/2010/main" val="1154824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77430"/>
            <a:ext cx="7772400" cy="1251570"/>
          </a:xfrm>
        </p:spPr>
        <p:txBody>
          <a:bodyPr>
            <a:normAutofit fontScale="90000"/>
          </a:bodyPr>
          <a:lstStyle/>
          <a:p>
            <a:r>
              <a:rPr lang="en-CA" dirty="0"/>
              <a:t>National Monitoring Section- Gross Alpha and Gross Beta in Drinking Water</a:t>
            </a:r>
            <a:br>
              <a:rPr lang="en-CA" dirty="0"/>
            </a:br>
            <a:br>
              <a:rPr lang="en-CA" dirty="0"/>
            </a:br>
            <a:r>
              <a:rPr lang="en-CA" dirty="0"/>
              <a:t>Section de surveillance </a:t>
            </a:r>
            <a:r>
              <a:rPr lang="en-CA" dirty="0" err="1"/>
              <a:t>nationale</a:t>
            </a:r>
            <a:r>
              <a:rPr lang="en-CA" dirty="0"/>
              <a:t>- </a:t>
            </a:r>
            <a:r>
              <a:rPr lang="fr-CA" dirty="0"/>
              <a:t>Activité alpha et bêta brute dans l'eau potable</a:t>
            </a:r>
            <a:br>
              <a:rPr lang="en-CA" dirty="0"/>
            </a:br>
            <a:endParaRPr lang="en-CA" dirty="0"/>
          </a:p>
        </p:txBody>
      </p:sp>
    </p:spTree>
    <p:extLst>
      <p:ext uri="{BB962C8B-B14F-4D97-AF65-F5344CB8AC3E}">
        <p14:creationId xmlns:p14="http://schemas.microsoft.com/office/powerpoint/2010/main" val="2567933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aph with blue and green lines&#10;&#10;AI-generated content may be incorrect.">
            <a:extLst>
              <a:ext uri="{FF2B5EF4-FFF2-40B4-BE49-F238E27FC236}">
                <a16:creationId xmlns:a16="http://schemas.microsoft.com/office/drawing/2014/main" id="{13A98F4B-E3AE-1978-5D9E-DAED9AC01B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436" y="16748"/>
            <a:ext cx="7859127" cy="5716508"/>
          </a:xfrm>
          <a:prstGeom prst="rect">
            <a:avLst/>
          </a:prstGeom>
        </p:spPr>
      </p:pic>
      <p:sp>
        <p:nvSpPr>
          <p:cNvPr id="2" name="TextBox 1">
            <a:extLst>
              <a:ext uri="{FF2B5EF4-FFF2-40B4-BE49-F238E27FC236}">
                <a16:creationId xmlns:a16="http://schemas.microsoft.com/office/drawing/2014/main" id="{D2689ED7-9E50-0C92-F2A3-E8DFEF7A1F94}"/>
              </a:ext>
            </a:extLst>
          </p:cNvPr>
          <p:cNvSpPr txBox="1"/>
          <p:nvPr/>
        </p:nvSpPr>
        <p:spPr>
          <a:xfrm>
            <a:off x="0" y="5733256"/>
            <a:ext cx="9144000" cy="1107996"/>
          </a:xfrm>
          <a:prstGeom prst="rect">
            <a:avLst/>
          </a:prstGeom>
          <a:noFill/>
        </p:spPr>
        <p:txBody>
          <a:bodyPr wrap="square" rtlCol="0">
            <a:spAutoFit/>
          </a:bodyPr>
          <a:lstStyle/>
          <a:p>
            <a:r>
              <a:rPr lang="en-CA" sz="1100" dirty="0"/>
              <a:t>The above graph shows the gross alpha and gross beta concentration in drinking water from the Britannia water treatment plant in Ottawa, ON, from 2000 to present. The complete data set can be found in nms_gross_alpha_beta_drinkingwater_ssn_activite_alpha_beta_brute_eau_potable.csv. If you require a specific accessible format, please contact us at hc.rpb-brp.sc@canada.ca / </a:t>
            </a:r>
            <a:r>
              <a:rPr lang="fr-FR" sz="1100" dirty="0"/>
              <a:t>Le graphique ci-dessus est une représentation visuelle des concentrations brute alpha et bêta dans l'eau potable pour l'usine de traitement de l'eau Britannia, de 2000 à présent. L'ensemble de données complet se trouve dans nms_gross_alpha_beta_drinkingwater_ssn_activite_alpha_beta_brute_eau_potable.csv. Si vous souhaitez obtenir une copie de ces données dans un format accessible spécifique, veuillez nous contacter à hc.rpb-brp.sc@canada.ca</a:t>
            </a:r>
            <a:endParaRPr lang="en-CA" sz="1100" dirty="0"/>
          </a:p>
        </p:txBody>
      </p:sp>
    </p:spTree>
    <p:extLst>
      <p:ext uri="{BB962C8B-B14F-4D97-AF65-F5344CB8AC3E}">
        <p14:creationId xmlns:p14="http://schemas.microsoft.com/office/powerpoint/2010/main" val="98035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aph with blue and green lines&#10;&#10;AI-generated content may be incorrect.">
            <a:extLst>
              <a:ext uri="{FF2B5EF4-FFF2-40B4-BE49-F238E27FC236}">
                <a16:creationId xmlns:a16="http://schemas.microsoft.com/office/drawing/2014/main" id="{2C8B0381-34D4-6319-B19C-6BAB3A008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119" y="16748"/>
            <a:ext cx="7853761" cy="5716508"/>
          </a:xfrm>
          <a:prstGeom prst="rect">
            <a:avLst/>
          </a:prstGeom>
        </p:spPr>
      </p:pic>
      <p:sp>
        <p:nvSpPr>
          <p:cNvPr id="2" name="TextBox 1">
            <a:extLst>
              <a:ext uri="{FF2B5EF4-FFF2-40B4-BE49-F238E27FC236}">
                <a16:creationId xmlns:a16="http://schemas.microsoft.com/office/drawing/2014/main" id="{1D556988-D21B-95B9-2EEA-8617040777F5}"/>
              </a:ext>
            </a:extLst>
          </p:cNvPr>
          <p:cNvSpPr txBox="1"/>
          <p:nvPr/>
        </p:nvSpPr>
        <p:spPr>
          <a:xfrm>
            <a:off x="0" y="5733256"/>
            <a:ext cx="9144000" cy="1107996"/>
          </a:xfrm>
          <a:prstGeom prst="rect">
            <a:avLst/>
          </a:prstGeom>
          <a:noFill/>
        </p:spPr>
        <p:txBody>
          <a:bodyPr wrap="square" rtlCol="0">
            <a:spAutoFit/>
          </a:bodyPr>
          <a:lstStyle/>
          <a:p>
            <a:r>
              <a:rPr lang="en-CA" sz="1100" dirty="0"/>
              <a:t>The above graph shows the gross alpha and gross beta concentration in drinking water from the Lemieux water treatment plant in Ottawa, ON, from 2000 to 2025. The complete data set can be found in nms_gross_alpha_beta_drinkingwater_ssn_activite_alpha_beta_brute_eau_potable.csv. If you require a specific accessible format, please contact us at hc.rpb-brp.sc@canada.ca / </a:t>
            </a:r>
            <a:r>
              <a:rPr lang="fr-FR" sz="1100" dirty="0"/>
              <a:t>Le graphique ci-dessus est une représentation visuelle des concentrations brute alpha et bêta dans l'eau potable pour l'usine de traitement de l'eau Lemieux, de 2000 à 2025. L'ensemble de données complet se trouve dans nms_gross_alpha_beta_drinkingwater_ssn_activite_alpha_beta_brute_eau_potable.csv. Si vous souhaitez obtenir une copie de ces données dans un format accessible spécifique, veuillez nous contacter à hc.rpb-brp.sc@canada.ca</a:t>
            </a:r>
            <a:endParaRPr lang="en-CA" sz="1100" dirty="0"/>
          </a:p>
        </p:txBody>
      </p:sp>
    </p:spTree>
    <p:extLst>
      <p:ext uri="{BB962C8B-B14F-4D97-AF65-F5344CB8AC3E}">
        <p14:creationId xmlns:p14="http://schemas.microsoft.com/office/powerpoint/2010/main" val="745370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C70BFA850CCAE47A7BAA0F38D9D36E7" ma:contentTypeVersion="26" ma:contentTypeDescription="Create a new document." ma:contentTypeScope="" ma:versionID="76b394e046381b1e37f17df448c35f87">
  <xsd:schema xmlns:xsd="http://www.w3.org/2001/XMLSchema" xmlns:xs="http://www.w3.org/2001/XMLSchema" xmlns:p="http://schemas.microsoft.com/office/2006/metadata/properties" xmlns:ns2="4ab521e1-8720-4533-8025-5c945dd49c24" xmlns:ns3="16e82f90-a588-4221-9ba0-cc9a2dc4dcab" targetNamespace="http://schemas.microsoft.com/office/2006/metadata/properties" ma:root="true" ma:fieldsID="ad3988416195cc923d91c9cd667db46f" ns2:_="" ns3:_="">
    <xsd:import namespace="4ab521e1-8720-4533-8025-5c945dd49c24"/>
    <xsd:import namespace="16e82f90-a588-4221-9ba0-cc9a2dc4dcab"/>
    <xsd:element name="properties">
      <xsd:complexType>
        <xsd:sequence>
          <xsd:element name="documentManagement">
            <xsd:complexType>
              <xsd:all>
                <xsd:element ref="ns2:MediaServiceMetadata" minOccurs="0"/>
                <xsd:element ref="ns2:MediaServiceFastMetadata" minOccurs="0"/>
                <xsd:element ref="ns3:_dlc_DocId" minOccurs="0"/>
                <xsd:element ref="ns3:_dlc_DocIdUrl" minOccurs="0"/>
                <xsd:element ref="ns3:_dlc_DocIdPersistId" minOccurs="0"/>
                <xsd:element ref="ns2:MediaServiceObjectDetectorVersions" minOccurs="0"/>
                <xsd:element ref="ns2:SampleType" minOccurs="0"/>
                <xsd:element ref="ns2:Year" minOccurs="0"/>
                <xsd:element ref="ns2:Month" minOccurs="0"/>
                <xsd:element ref="ns2:DocumentStatus" minOccurs="0"/>
                <xsd:element ref="ns2:DocumentType_x002f_Class" minOccurs="0"/>
                <xsd:element ref="ns2:Locatio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Owner" minOccurs="0"/>
                <xsd:element ref="ns2:MediaServiceDateTaken" minOccurs="0"/>
                <xsd:element ref="ns2:MediaServiceLocation" minOccurs="0"/>
                <xsd:element ref="ns3:SharedWithUsers" minOccurs="0"/>
                <xsd:element ref="ns3:SharedWithDetails" minOccurs="0"/>
                <xsd:element ref="ns2:MediaServiceSearchProperties" minOccurs="0"/>
                <xsd:element ref="ns2:AnalysisTyp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b521e1-8720-4533-8025-5c945dd49c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SampleType" ma:index="14" nillable="true" ma:displayName="Sample Type" ma:description="Include information on the sample type." ma:format="Dropdown" ma:internalName="SampleType">
      <xsd:simpleType>
        <xsd:union memberTypes="dms:Text">
          <xsd:simpleType>
            <xsd:restriction base="dms:Choice">
              <xsd:enumeration value="Precipitation"/>
              <xsd:enumeration value="Drinking Water"/>
              <xsd:enumeration value="Air Filters"/>
              <xsd:enumeration value="Water"/>
              <xsd:enumeration value="Milk"/>
              <xsd:enumeration value="Environmental Dosimetry"/>
              <xsd:enumeration value="Total Diet Study"/>
              <xsd:enumeration value="Special Projects"/>
              <xsd:enumeration value="General"/>
              <xsd:enumeration value="Water Vapor"/>
              <xsd:enumeration value="Proficiency Test"/>
            </xsd:restriction>
          </xsd:simpleType>
        </xsd:union>
      </xsd:simpleType>
    </xsd:element>
    <xsd:element name="Year" ma:index="15" nillable="true" ma:displayName="Year" ma:description="Include metadata on the year this file applies to." ma:format="Dropdown" ma:internalName="Year">
      <xsd:simpleType>
        <xsd:union memberTypes="dms:Text">
          <xsd:simpleType>
            <xsd:restriction base="dms:Choice">
              <xsd:enumeration value="Pre 2020"/>
              <xsd:enumeration value="2021"/>
              <xsd:enumeration value="2022"/>
              <xsd:enumeration value="2023"/>
              <xsd:enumeration value="2024"/>
            </xsd:restriction>
          </xsd:simpleType>
        </xsd:union>
      </xsd:simpleType>
    </xsd:element>
    <xsd:element name="Month" ma:index="16" nillable="true" ma:displayName="Month" ma:description="What month does the data apply to." ma:format="Dropdown" ma:internalName="Month">
      <xsd:simpleType>
        <xsd:restriction base="dms:Choice">
          <xsd:enumeration value="January"/>
          <xsd:enumeration value="February"/>
          <xsd:enumeration value="March"/>
          <xsd:enumeration value="April"/>
          <xsd:enumeration value="May"/>
          <xsd:enumeration value="June"/>
          <xsd:enumeration value="July"/>
          <xsd:enumeration value="August"/>
          <xsd:enumeration value="September"/>
          <xsd:enumeration value="October"/>
          <xsd:enumeration value="November"/>
          <xsd:enumeration value="December"/>
        </xsd:restriction>
      </xsd:simpleType>
    </xsd:element>
    <xsd:element name="DocumentStatus" ma:index="17" nillable="true" ma:displayName="Document Status" ma:description="Describe the status of the document." ma:format="Dropdown" ma:internalName="DocumentStatus">
      <xsd:simpleType>
        <xsd:restriction base="dms:Choice">
          <xsd:enumeration value="Completed"/>
          <xsd:enumeration value="In-Progress"/>
          <xsd:enumeration value="Draft"/>
          <xsd:enumeration value="Under Review"/>
          <xsd:enumeration value="Out of Date"/>
          <xsd:enumeration value="Living Document"/>
          <xsd:enumeration value="Fillable"/>
          <xsd:enumeration value="Archived"/>
        </xsd:restriction>
      </xsd:simpleType>
    </xsd:element>
    <xsd:element name="DocumentType_x002f_Class" ma:index="18" nillable="true" ma:displayName="Document Type/ Class" ma:description="Describe the document type or class." ma:format="Dropdown" ma:internalName="DocumentType_x002f_Class">
      <xsd:complexType>
        <xsd:complexContent>
          <xsd:extension base="dms:MultiChoiceFillIn">
            <xsd:sequence>
              <xsd:element name="Value" maxOccurs="unbounded" minOccurs="0" nillable="true">
                <xsd:simpleType>
                  <xsd:union memberTypes="dms:Text">
                    <xsd:simpleType>
                      <xsd:restriction base="dms:Choice">
                        <xsd:enumeration value="Reference"/>
                        <xsd:enumeration value="Form"/>
                        <xsd:enumeration value="Template"/>
                        <xsd:enumeration value="ISO SOP"/>
                        <xsd:enumeration value="Non-ISO SOP"/>
                        <xsd:enumeration value="LIMS Data"/>
                        <xsd:enumeration value="Minutes"/>
                        <xsd:enumeration value="Manual"/>
                        <xsd:enumeration value="Image"/>
                        <xsd:enumeration value="Graphs"/>
                        <xsd:enumeration value="Map"/>
                        <xsd:enumeration value="Contract"/>
                        <xsd:enumeration value="Inventory"/>
                        <xsd:enumeration value="Certificate"/>
                        <xsd:enumeration value="Code"/>
                        <xsd:enumeration value="Licence"/>
                        <xsd:enumeration value="Database"/>
                        <xsd:enumeration value="Tracking"/>
                        <xsd:enumeration value="Non-Conformance Report"/>
                        <xsd:enumeration value="Improvement Report"/>
                        <xsd:enumeration value="Feedback"/>
                        <xsd:enumeration value="Results"/>
                        <xsd:enumeration value="Raw Data"/>
                        <xsd:enumeration value="Presentation"/>
                        <xsd:enumeration value="Email"/>
                        <xsd:enumeration value="Report"/>
                      </xsd:restriction>
                    </xsd:simpleType>
                  </xsd:union>
                </xsd:simpleType>
              </xsd:element>
            </xsd:sequence>
          </xsd:extension>
        </xsd:complexContent>
      </xsd:complexType>
    </xsd:element>
    <xsd:element name="Location" ma:index="19" nillable="true" ma:displayName="Location" ma:description="Description of location" ma:format="Dropdown" ma:internalName="Location">
      <xsd:simpleType>
        <xsd:union memberTypes="dms:Text">
          <xsd:simpleType>
            <xsd:restriction base="dms:Choice">
              <xsd:enumeration value="129"/>
              <xsd:enumeration value="214"/>
              <xsd:enumeration value="223"/>
              <xsd:enumeration value="228"/>
              <xsd:enumeration value="259"/>
              <xsd:enumeration value="261"/>
              <xsd:enumeration value="262"/>
              <xsd:enumeration value="263"/>
              <xsd:enumeration value="264"/>
              <xsd:enumeration value="265"/>
              <xsd:enumeration value="266"/>
              <xsd:enumeration value="267"/>
              <xsd:enumeration value="268"/>
              <xsd:enumeration value="272"/>
              <xsd:enumeration value="305"/>
              <xsd:enumeration value="City Of Ottawa"/>
            </xsd:restriction>
          </xsd:simpleType>
        </xsd:un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46ddb0ec-cae1-4b94-bdc6-d5be94c72077"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Owner" ma:index="26" nillable="true" ma:displayName="Owner" ma:description="Document owner or responsible/ related party." ma:format="Dropdown" ma:internalName="Owner">
      <xsd:complexType>
        <xsd:complexContent>
          <xsd:extension base="dms:MultiChoice">
            <xsd:sequence>
              <xsd:element name="Value" maxOccurs="unbounded" minOccurs="0" nillable="true">
                <xsd:simpleType>
                  <xsd:restriction base="dms:Choice">
                    <xsd:enumeration value="Jean-Francois Mercier"/>
                    <xsd:enumeration value="Matthew Cook"/>
                    <xsd:enumeration value="Christian Ouellet"/>
                    <xsd:enumeration value="Marc Bean"/>
                    <xsd:enumeration value="Genowefa Olender"/>
                    <xsd:enumeration value="Anika Gnaedinger"/>
                    <xsd:enumeration value="Christopher Rinaldo"/>
                    <xsd:enumeration value="Aissata Sidibe"/>
                    <xsd:enumeration value="Stephen Kiser"/>
                    <xsd:enumeration value="Michael Cooke"/>
                    <xsd:enumeration value="Cassandra Lavigne"/>
                  </xsd:restriction>
                </xsd:simpleType>
              </xsd:element>
            </xsd:sequence>
          </xsd:extension>
        </xsd:complexContent>
      </xsd:complexType>
    </xsd:element>
    <xsd:element name="MediaServiceDateTaken" ma:index="27" nillable="true" ma:displayName="MediaServiceDateTaken" ma:hidden="true" ma:indexed="true" ma:internalName="MediaServiceDateTaken" ma:readOnly="true">
      <xsd:simpleType>
        <xsd:restriction base="dms:Text"/>
      </xsd:simpleType>
    </xsd:element>
    <xsd:element name="MediaServiceLocation" ma:index="28" nillable="true" ma:displayName="Location" ma:indexed="true" ma:internalName="MediaServiceLocation" ma:readOnly="true">
      <xsd:simpleType>
        <xsd:restriction base="dms:Text"/>
      </xsd:simpleType>
    </xsd:element>
    <xsd:element name="MediaServiceSearchProperties" ma:index="31" nillable="true" ma:displayName="MediaServiceSearchProperties" ma:hidden="true" ma:internalName="MediaServiceSearchProperties" ma:readOnly="true">
      <xsd:simpleType>
        <xsd:restriction base="dms:Note"/>
      </xsd:simpleType>
    </xsd:element>
    <xsd:element name="AnalysisType" ma:index="32" nillable="true" ma:displayName="Analysis Type" ma:description="Type of analysis being used." ma:format="Dropdown" ma:internalName="AnalysisType">
      <xsd:simpleType>
        <xsd:restriction base="dms:Choice">
          <xsd:enumeration value="Gamma"/>
          <xsd:enumeration value="Gas Proportional Counting"/>
          <xsd:enumeration value="Alpa Spec"/>
          <xsd:enumeration value="LSC"/>
          <xsd:enumeration value="ICPMS"/>
        </xsd:restriction>
      </xsd:simpleType>
    </xsd:element>
    <xsd:element name="MediaLengthInSeconds" ma:index="3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6e82f90-a588-4221-9ba0-cc9a2dc4dcab"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dexed="true"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TaxCatchAll" ma:index="22" nillable="true" ma:displayName="Taxonomy Catch All Column" ma:hidden="true" ma:list="{b956830d-576f-480c-a194-ffd55dbcbd3a}" ma:internalName="TaxCatchAll" ma:showField="CatchAllData" ma:web="16e82f90-a588-4221-9ba0-cc9a2dc4dcab">
      <xsd:complexType>
        <xsd:complexContent>
          <xsd:extension base="dms:MultiChoiceLookup">
            <xsd:sequence>
              <xsd:element name="Value" type="dms:Lookup" maxOccurs="unbounded" minOccurs="0" nillable="true"/>
            </xsd:sequence>
          </xsd:extension>
        </xsd:complexContent>
      </xsd:complexType>
    </xsd:element>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ct:contentTypeSchema xmlns:ct="http://schemas.microsoft.com/office/2006/metadata/contentType" xmlns:ma="http://schemas.microsoft.com/office/2006/metadata/properties/metaAttributes" ct:_="" ma:_="" ma:contentTypeName="Document" ma:contentTypeID="0x0101008F3BD7462AF7F34BB8336889B96C0E41" ma:contentTypeVersion="17" ma:contentTypeDescription="Create a new document." ma:contentTypeScope="" ma:versionID="205ae1ff2010320f20b335e94196243c">
  <xsd:schema xmlns:xsd="http://www.w3.org/2001/XMLSchema" xmlns:xs="http://www.w3.org/2001/XMLSchema" xmlns:p="http://schemas.microsoft.com/office/2006/metadata/properties" xmlns:ns2="6631efdb-a059-4d5c-af0b-f731f14d33d3" xmlns:ns3="04dbe0ac-a88c-42fe-990f-462ef144ff25" targetNamespace="http://schemas.microsoft.com/office/2006/metadata/properties" ma:root="true" ma:fieldsID="fe7608049f500ed4bbc59a66a9ee5fb6" ns2:_="" ns3:_="">
    <xsd:import namespace="6631efdb-a059-4d5c-af0b-f731f14d33d3"/>
    <xsd:import namespace="04dbe0ac-a88c-42fe-990f-462ef144ff2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31efdb-a059-4d5c-af0b-f731f14d33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a5e057b-9dc0-420d-9cdc-9e40336a749c"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be0ac-a88c-42fe-990f-462ef144ff25"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4c2d1d1-0b64-4a62-bb51-92752fe81e78}" ma:internalName="TaxCatchAll" ma:showField="CatchAllData" ma:web="04dbe0ac-a88c-42fe-990f-462ef144ff25">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04dbe0ac-a88c-42fe-990f-462ef144ff25" xsi:nil="true"/>
    <lcf76f155ced4ddcb4097134ff3c332f xmlns="6631efdb-a059-4d5c-af0b-f731f14d33d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CC5DE03-4501-44F8-8E45-54B1C8AF0B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b521e1-8720-4533-8025-5c945dd49c24"/>
    <ds:schemaRef ds:uri="16e82f90-a588-4221-9ba0-cc9a2dc4dc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9474B8-8A3A-4A52-92FE-4C93CA2567EC}"/>
</file>

<file path=customXml/itemProps3.xml><?xml version="1.0" encoding="utf-8"?>
<ds:datastoreItem xmlns:ds="http://schemas.openxmlformats.org/officeDocument/2006/customXml" ds:itemID="{951CA66C-78E3-4ECC-8681-4E62C04FB016}">
  <ds:schemaRefs>
    <ds:schemaRef ds:uri="http://schemas.microsoft.com/sharepoint/v3/contenttype/forms"/>
  </ds:schemaRefs>
</ds:datastoreItem>
</file>

<file path=customXml/itemProps4.xml><?xml version="1.0" encoding="utf-8"?>
<ds:datastoreItem xmlns:ds="http://schemas.openxmlformats.org/officeDocument/2006/customXml" ds:itemID="{39EBEB3A-8103-4DDB-8D28-6864643FBC7F}">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4ab521e1-8720-4533-8025-5c945dd49c24"/>
    <ds:schemaRef ds:uri="http://purl.org/dc/elements/1.1/"/>
    <ds:schemaRef ds:uri="http://schemas.microsoft.com/office/2006/metadata/properties"/>
    <ds:schemaRef ds:uri="16e82f90-a588-4221-9ba0-cc9a2dc4dca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275</TotalTime>
  <Words>378</Words>
  <Application>Microsoft Office PowerPoint</Application>
  <PresentationFormat>On-screen Show (4:3)</PresentationFormat>
  <Paragraphs>3</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National Monitoring Section- Gross Alpha and Gross Beta in Drinking Water  Section de surveillance nationale- Activité alpha et bêta brute dans l'eau potable </vt:lpstr>
      <vt:lpstr>PowerPoint Presentation</vt:lpstr>
      <vt:lpstr>PowerPoint Presentation</vt:lpstr>
    </vt:vector>
  </TitlesOfParts>
  <Company>Health Canada - Santé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NMS Gross Alpha Beta in Drinking Water Britannia and Lemieux City of Ottawa</dc:title>
  <dc:creator>hcuser</dc:creator>
  <cp:lastModifiedBy>Rinaldo, Christopher (HC/SC)</cp:lastModifiedBy>
  <cp:revision>29</cp:revision>
  <dcterms:created xsi:type="dcterms:W3CDTF">2013-12-11T19:35:07Z</dcterms:created>
  <dcterms:modified xsi:type="dcterms:W3CDTF">2026-03-12T18:58:00Z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0x0101008F3BD7462AF7F34BB8336889B96C0E41</vt:lpwstr>
  </property>
  <property fmtid="{D5CDD505-2E9C-101B-9397-08002B2CF9AE}" pid="3" name="_dlc_DocIdItemGuid">
    <vt:lpwstr>3ceebb8d-f2a3-4aae-ae11-1541cd6f2f9e</vt:lpwstr>
  </property>
  <property fmtid="{D5CDD505-2E9C-101B-9397-08002B2CF9AE}" pid="4" name="MediaServiceImageTags">
    <vt:lpwstr/>
  </property>
  <property fmtid="{D5CDD505-2E9C-101B-9397-08002B2CF9AE}" pid="5" name="MSIP_Label_05d8ed60-cd71-485b-a85b-277aaf32f506_Enabled">
    <vt:lpwstr>true</vt:lpwstr>
  </property>
  <property fmtid="{D5CDD505-2E9C-101B-9397-08002B2CF9AE}" pid="6" name="MSIP_Label_05d8ed60-cd71-485b-a85b-277aaf32f506_SetDate">
    <vt:lpwstr>2025-03-24T14:41:18Z</vt:lpwstr>
  </property>
  <property fmtid="{D5CDD505-2E9C-101B-9397-08002B2CF9AE}" pid="7" name="MSIP_Label_05d8ed60-cd71-485b-a85b-277aaf32f506_Method">
    <vt:lpwstr>Standard</vt:lpwstr>
  </property>
  <property fmtid="{D5CDD505-2E9C-101B-9397-08002B2CF9AE}" pid="8" name="MSIP_Label_05d8ed60-cd71-485b-a85b-277aaf32f506_Name">
    <vt:lpwstr>Unclassified</vt:lpwstr>
  </property>
  <property fmtid="{D5CDD505-2E9C-101B-9397-08002B2CF9AE}" pid="9" name="MSIP_Label_05d8ed60-cd71-485b-a85b-277aaf32f506_SiteId">
    <vt:lpwstr>42fd9015-de4d-4223-a368-baeacab48927</vt:lpwstr>
  </property>
  <property fmtid="{D5CDD505-2E9C-101B-9397-08002B2CF9AE}" pid="10" name="MSIP_Label_05d8ed60-cd71-485b-a85b-277aaf32f506_ActionId">
    <vt:lpwstr>b495c466-f035-4fb8-aa95-a571fc38aa66</vt:lpwstr>
  </property>
  <property fmtid="{D5CDD505-2E9C-101B-9397-08002B2CF9AE}" pid="11" name="MSIP_Label_05d8ed60-cd71-485b-a85b-277aaf32f506_ContentBits">
    <vt:lpwstr>1</vt:lpwstr>
  </property>
  <property fmtid="{D5CDD505-2E9C-101B-9397-08002B2CF9AE}" pid="12" name="MSIP_Label_05d8ed60-cd71-485b-a85b-277aaf32f506_Tag">
    <vt:lpwstr>10, 3, 0, 1</vt:lpwstr>
  </property>
  <property fmtid="{D5CDD505-2E9C-101B-9397-08002B2CF9AE}" pid="13" name="ClassificationContentMarkingHeaderLocations">
    <vt:lpwstr>Office Theme:8</vt:lpwstr>
  </property>
  <property fmtid="{D5CDD505-2E9C-101B-9397-08002B2CF9AE}" pid="14" name="ClassificationContentMarkingHeaderText">
    <vt:lpwstr>Unclassified / Non classifié</vt:lpwstr>
  </property>
</Properties>
</file>